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280" r:id="rId2"/>
    <p:sldId id="257" r:id="rId3"/>
    <p:sldId id="318" r:id="rId4"/>
    <p:sldId id="307" r:id="rId5"/>
    <p:sldId id="337" r:id="rId6"/>
    <p:sldId id="309" r:id="rId7"/>
    <p:sldId id="343" r:id="rId8"/>
    <p:sldId id="310" r:id="rId9"/>
    <p:sldId id="344" r:id="rId10"/>
    <p:sldId id="311" r:id="rId11"/>
    <p:sldId id="312" r:id="rId12"/>
    <p:sldId id="345" r:id="rId13"/>
    <p:sldId id="313" r:id="rId14"/>
    <p:sldId id="314" r:id="rId15"/>
    <p:sldId id="346" r:id="rId16"/>
    <p:sldId id="315" r:id="rId17"/>
    <p:sldId id="316" r:id="rId18"/>
    <p:sldId id="317" r:id="rId19"/>
    <p:sldId id="347" r:id="rId20"/>
    <p:sldId id="323" r:id="rId21"/>
    <p:sldId id="324" r:id="rId22"/>
    <p:sldId id="348" r:id="rId23"/>
    <p:sldId id="326" r:id="rId24"/>
    <p:sldId id="349" r:id="rId25"/>
    <p:sldId id="328" r:id="rId26"/>
    <p:sldId id="329" r:id="rId27"/>
    <p:sldId id="341" r:id="rId28"/>
    <p:sldId id="350" r:id="rId29"/>
    <p:sldId id="331" r:id="rId30"/>
    <p:sldId id="332" r:id="rId31"/>
    <p:sldId id="333" r:id="rId32"/>
    <p:sldId id="351" r:id="rId33"/>
    <p:sldId id="335" r:id="rId34"/>
    <p:sldId id="336" r:id="rId35"/>
    <p:sldId id="342" r:id="rId36"/>
    <p:sldId id="339" r:id="rId37"/>
    <p:sldId id="340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CF152E-9E53-4D7F-8F12-BD567684641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>
        <a:scene3d>
          <a:camera prst="orthographicFront">
            <a:rot lat="0" lon="0" rev="0"/>
          </a:camera>
          <a:lightRig rig="threePt" dir="t"/>
        </a:scene3d>
      </dgm:spPr>
    </dgm:pt>
    <dgm:pt modelId="{CEBBCD00-6EB7-4626-89E8-E02A9336D944}">
      <dgm:prSet phldrT="[Tekst]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  <a:sp3d>
          <a:bevelB w="6350"/>
        </a:sp3d>
      </dgm:spPr>
      <dgm:t>
        <a:bodyPr/>
        <a:lstStyle/>
        <a:p>
          <a:endParaRPr lang="pl-PL" sz="18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endParaRPr lang="pl-PL" sz="16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r>
            <a:rPr lang="pl-PL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Strategia – 5% </a:t>
          </a:r>
          <a:endParaRPr lang="pl-PL" sz="16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D7FFD27-64E3-49A1-B946-AC384116E85E}" type="parTrans" cxnId="{7AA403E5-B618-4A0B-950C-93964080641E}">
      <dgm:prSet/>
      <dgm:spPr/>
      <dgm:t>
        <a:bodyPr/>
        <a:lstStyle/>
        <a:p>
          <a:endParaRPr lang="pl-PL"/>
        </a:p>
      </dgm:t>
    </dgm:pt>
    <dgm:pt modelId="{8A5CF163-7B38-415D-BCB7-9DAFCE4E6207}" type="sibTrans" cxnId="{7AA403E5-B618-4A0B-950C-93964080641E}">
      <dgm:prSet/>
      <dgm:spPr/>
      <dgm:t>
        <a:bodyPr/>
        <a:lstStyle/>
        <a:p>
          <a:endParaRPr lang="pl-PL"/>
        </a:p>
      </dgm:t>
    </dgm:pt>
    <dgm:pt modelId="{7F4DC105-5618-43D3-83D2-556CD53E28C6}">
      <dgm:prSet phldrT="[Tekst]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  <a:sp3d>
          <a:bevelB w="6350"/>
        </a:sp3d>
      </dgm:spPr>
      <dgm:t>
        <a:bodyPr/>
        <a:lstStyle/>
        <a:p>
          <a:r>
            <a:rPr lang="pl-PL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Rozwój zasobów i wzrost wydajności organizacji – 25%</a:t>
          </a:r>
          <a:endParaRPr lang="pl-PL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8FE7BF3-5C31-478A-9460-DC3517A4FE3A}" type="parTrans" cxnId="{1CDE891B-CB98-4B9B-A282-66437FE0AA73}">
      <dgm:prSet/>
      <dgm:spPr/>
      <dgm:t>
        <a:bodyPr/>
        <a:lstStyle/>
        <a:p>
          <a:endParaRPr lang="pl-PL"/>
        </a:p>
      </dgm:t>
    </dgm:pt>
    <dgm:pt modelId="{43BD3EA6-BB65-485A-914A-6C9AA10504FE}" type="sibTrans" cxnId="{1CDE891B-CB98-4B9B-A282-66437FE0AA73}">
      <dgm:prSet/>
      <dgm:spPr/>
      <dgm:t>
        <a:bodyPr/>
        <a:lstStyle/>
        <a:p>
          <a:endParaRPr lang="pl-PL"/>
        </a:p>
      </dgm:t>
    </dgm:pt>
    <dgm:pt modelId="{9ED73E35-818A-4EFB-874C-6A03E73AABC6}">
      <dgm:prSet phldrT="[Tekst]"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  <a:sp3d>
          <a:bevelT w="82550" h="12700"/>
          <a:bevelB w="19050" h="88900"/>
        </a:sp3d>
      </dgm:spPr>
      <dgm:t>
        <a:bodyPr/>
        <a:lstStyle/>
        <a:p>
          <a:r>
            <a:rPr lang="pl-PL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Administracja – 40%</a:t>
          </a:r>
          <a:endParaRPr lang="pl-PL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D4FA62F-555E-451C-9F1C-FE4F3AFF1164}" type="parTrans" cxnId="{49D1C160-0311-4172-BEF4-1D5D626AC3B3}">
      <dgm:prSet/>
      <dgm:spPr/>
      <dgm:t>
        <a:bodyPr/>
        <a:lstStyle/>
        <a:p>
          <a:endParaRPr lang="pl-PL"/>
        </a:p>
      </dgm:t>
    </dgm:pt>
    <dgm:pt modelId="{0B835491-FE0F-45B8-81A2-506CCF2BF113}" type="sibTrans" cxnId="{49D1C160-0311-4172-BEF4-1D5D626AC3B3}">
      <dgm:prSet/>
      <dgm:spPr/>
      <dgm:t>
        <a:bodyPr/>
        <a:lstStyle/>
        <a:p>
          <a:endParaRPr lang="pl-PL"/>
        </a:p>
      </dgm:t>
    </dgm:pt>
    <dgm:pt modelId="{41A44947-793F-4523-BB31-6E21AF6E71CA}">
      <dgm:prSet custT="1"/>
      <dgm:spPr>
        <a:solidFill>
          <a:schemeClr val="accent3">
            <a:lumMod val="50000"/>
          </a:schemeClr>
        </a:solidFill>
        <a:ln>
          <a:solidFill>
            <a:schemeClr val="accent3">
              <a:lumMod val="50000"/>
            </a:schemeClr>
          </a:solidFill>
        </a:ln>
        <a:sp3d>
          <a:bevelB w="6350"/>
        </a:sp3d>
      </dgm:spPr>
      <dgm:t>
        <a:bodyPr/>
        <a:lstStyle/>
        <a:p>
          <a:r>
            <a:rPr lang="pl-PL" sz="1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Zarządzanie talentami – 30% </a:t>
          </a:r>
          <a:endParaRPr lang="pl-PL" sz="18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36BDF158-3DB1-44F2-B337-D362EB5595D3}" type="parTrans" cxnId="{F6B90AD3-7700-421B-91D8-A80DF72FB2BB}">
      <dgm:prSet/>
      <dgm:spPr/>
      <dgm:t>
        <a:bodyPr/>
        <a:lstStyle/>
        <a:p>
          <a:endParaRPr lang="pl-PL"/>
        </a:p>
      </dgm:t>
    </dgm:pt>
    <dgm:pt modelId="{38E29625-1576-4397-9F35-3DB2A3329BE9}" type="sibTrans" cxnId="{F6B90AD3-7700-421B-91D8-A80DF72FB2BB}">
      <dgm:prSet/>
      <dgm:spPr/>
      <dgm:t>
        <a:bodyPr/>
        <a:lstStyle/>
        <a:p>
          <a:endParaRPr lang="pl-PL"/>
        </a:p>
      </dgm:t>
    </dgm:pt>
    <dgm:pt modelId="{B949E20C-FAAC-4810-91E9-A7670DECF994}" type="pres">
      <dgm:prSet presAssocID="{8BCF152E-9E53-4D7F-8F12-BD5676846418}" presName="Name0" presStyleCnt="0">
        <dgm:presLayoutVars>
          <dgm:dir/>
          <dgm:animLvl val="lvl"/>
          <dgm:resizeHandles val="exact"/>
        </dgm:presLayoutVars>
      </dgm:prSet>
      <dgm:spPr/>
    </dgm:pt>
    <dgm:pt modelId="{C56854B8-A883-4E9F-8793-87D73FF791FC}" type="pres">
      <dgm:prSet presAssocID="{CEBBCD00-6EB7-4626-89E8-E02A9336D944}" presName="Name8" presStyleCnt="0"/>
      <dgm:spPr>
        <a:sp3d>
          <a:bevelT w="6350"/>
          <a:bevelB w="6350"/>
        </a:sp3d>
      </dgm:spPr>
    </dgm:pt>
    <dgm:pt modelId="{0B768F85-1B42-4CEB-B9F4-CE8371F470B7}" type="pres">
      <dgm:prSet presAssocID="{CEBBCD00-6EB7-4626-89E8-E02A9336D944}" presName="level" presStyleLbl="node1" presStyleIdx="0" presStyleCnt="4" custScaleX="103564" custLinFactNeighborX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B9C1A3-932B-4BB3-8805-35936E233940}" type="pres">
      <dgm:prSet presAssocID="{CEBBCD00-6EB7-4626-89E8-E02A9336D94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1B522AE-7349-4449-ADCF-05234E185883}" type="pres">
      <dgm:prSet presAssocID="{7F4DC105-5618-43D3-83D2-556CD53E28C6}" presName="Name8" presStyleCnt="0"/>
      <dgm:spPr>
        <a:sp3d>
          <a:bevelT w="6350"/>
          <a:bevelB w="6350"/>
        </a:sp3d>
      </dgm:spPr>
    </dgm:pt>
    <dgm:pt modelId="{EAC5F8BB-8914-46A2-AA54-A33C542DA031}" type="pres">
      <dgm:prSet presAssocID="{7F4DC105-5618-43D3-83D2-556CD53E28C6}" presName="level" presStyleLbl="node1" presStyleIdx="1" presStyleCnt="4" custScaleY="167222" custLinFactNeighborX="-790" custLinFactNeighborY="-5095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3BA6147-CCDA-4884-ABC4-02DB12CCA443}" type="pres">
      <dgm:prSet presAssocID="{7F4DC105-5618-43D3-83D2-556CD53E28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91CCF39-4860-4920-B446-F5340C28B041}" type="pres">
      <dgm:prSet presAssocID="{41A44947-793F-4523-BB31-6E21AF6E71CA}" presName="Name8" presStyleCnt="0"/>
      <dgm:spPr>
        <a:sp3d>
          <a:bevelT w="6350"/>
          <a:bevelB w="6350"/>
        </a:sp3d>
      </dgm:spPr>
    </dgm:pt>
    <dgm:pt modelId="{08E8429A-1E33-47F8-A2FC-223C1EBE1E01}" type="pres">
      <dgm:prSet presAssocID="{41A44947-793F-4523-BB31-6E21AF6E71CA}" presName="level" presStyleLbl="node1" presStyleIdx="2" presStyleCnt="4" custLinFactNeighborX="0" custLinFactNeighborY="-5489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14AF22-508D-4FC0-AD18-8B50551AF90B}" type="pres">
      <dgm:prSet presAssocID="{41A44947-793F-4523-BB31-6E21AF6E71C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439CE30-0EC9-403A-B5D5-D7236A056A9D}" type="pres">
      <dgm:prSet presAssocID="{9ED73E35-818A-4EFB-874C-6A03E73AABC6}" presName="Name8" presStyleCnt="0"/>
      <dgm:spPr>
        <a:sp3d>
          <a:bevelT w="6350"/>
          <a:bevelB w="6350"/>
        </a:sp3d>
      </dgm:spPr>
    </dgm:pt>
    <dgm:pt modelId="{6CE1193B-1A8A-4AC3-801B-D6699AE50C95}" type="pres">
      <dgm:prSet presAssocID="{9ED73E35-818A-4EFB-874C-6A03E73AABC6}" presName="level" presStyleLbl="node1" presStyleIdx="3" presStyleCnt="4" custLinFactNeighborY="-4602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CB90B8F-BEFF-4A61-BDE3-B4F9937B5BDC}" type="pres">
      <dgm:prSet presAssocID="{9ED73E35-818A-4EFB-874C-6A03E73AABC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69E51D4-2F8F-446C-8A15-9C7718650383}" type="presOf" srcId="{41A44947-793F-4523-BB31-6E21AF6E71CA}" destId="{08E8429A-1E33-47F8-A2FC-223C1EBE1E01}" srcOrd="0" destOrd="0" presId="urn:microsoft.com/office/officeart/2005/8/layout/pyramid1"/>
    <dgm:cxn modelId="{0F20F5E3-98C1-4A6E-AB5E-0FA21CEE914C}" type="presOf" srcId="{9ED73E35-818A-4EFB-874C-6A03E73AABC6}" destId="{6CE1193B-1A8A-4AC3-801B-D6699AE50C95}" srcOrd="0" destOrd="0" presId="urn:microsoft.com/office/officeart/2005/8/layout/pyramid1"/>
    <dgm:cxn modelId="{49D1C160-0311-4172-BEF4-1D5D626AC3B3}" srcId="{8BCF152E-9E53-4D7F-8F12-BD5676846418}" destId="{9ED73E35-818A-4EFB-874C-6A03E73AABC6}" srcOrd="3" destOrd="0" parTransId="{BD4FA62F-555E-451C-9F1C-FE4F3AFF1164}" sibTransId="{0B835491-FE0F-45B8-81A2-506CCF2BF113}"/>
    <dgm:cxn modelId="{C825E6F7-B25C-4717-87F0-BE8579861A9F}" type="presOf" srcId="{9ED73E35-818A-4EFB-874C-6A03E73AABC6}" destId="{7CB90B8F-BEFF-4A61-BDE3-B4F9937B5BDC}" srcOrd="1" destOrd="0" presId="urn:microsoft.com/office/officeart/2005/8/layout/pyramid1"/>
    <dgm:cxn modelId="{5B9BBE49-21A6-4B19-B265-C3878D1A4205}" type="presOf" srcId="{CEBBCD00-6EB7-4626-89E8-E02A9336D944}" destId="{0B768F85-1B42-4CEB-B9F4-CE8371F470B7}" srcOrd="0" destOrd="0" presId="urn:microsoft.com/office/officeart/2005/8/layout/pyramid1"/>
    <dgm:cxn modelId="{0B14FA5D-259B-4868-AF6D-8E51A9B63DD8}" type="presOf" srcId="{8BCF152E-9E53-4D7F-8F12-BD5676846418}" destId="{B949E20C-FAAC-4810-91E9-A7670DECF994}" srcOrd="0" destOrd="0" presId="urn:microsoft.com/office/officeart/2005/8/layout/pyramid1"/>
    <dgm:cxn modelId="{A4ED8867-421B-46A4-8946-BFB2CE723F74}" type="presOf" srcId="{CEBBCD00-6EB7-4626-89E8-E02A9336D944}" destId="{33B9C1A3-932B-4BB3-8805-35936E233940}" srcOrd="1" destOrd="0" presId="urn:microsoft.com/office/officeart/2005/8/layout/pyramid1"/>
    <dgm:cxn modelId="{C4C14917-576C-47A5-A8C0-226A6B872213}" type="presOf" srcId="{41A44947-793F-4523-BB31-6E21AF6E71CA}" destId="{4E14AF22-508D-4FC0-AD18-8B50551AF90B}" srcOrd="1" destOrd="0" presId="urn:microsoft.com/office/officeart/2005/8/layout/pyramid1"/>
    <dgm:cxn modelId="{1CDE891B-CB98-4B9B-A282-66437FE0AA73}" srcId="{8BCF152E-9E53-4D7F-8F12-BD5676846418}" destId="{7F4DC105-5618-43D3-83D2-556CD53E28C6}" srcOrd="1" destOrd="0" parTransId="{88FE7BF3-5C31-478A-9460-DC3517A4FE3A}" sibTransId="{43BD3EA6-BB65-485A-914A-6C9AA10504FE}"/>
    <dgm:cxn modelId="{7AA403E5-B618-4A0B-950C-93964080641E}" srcId="{8BCF152E-9E53-4D7F-8F12-BD5676846418}" destId="{CEBBCD00-6EB7-4626-89E8-E02A9336D944}" srcOrd="0" destOrd="0" parTransId="{9D7FFD27-64E3-49A1-B946-AC384116E85E}" sibTransId="{8A5CF163-7B38-415D-BCB7-9DAFCE4E6207}"/>
    <dgm:cxn modelId="{F6B90AD3-7700-421B-91D8-A80DF72FB2BB}" srcId="{8BCF152E-9E53-4D7F-8F12-BD5676846418}" destId="{41A44947-793F-4523-BB31-6E21AF6E71CA}" srcOrd="2" destOrd="0" parTransId="{36BDF158-3DB1-44F2-B337-D362EB5595D3}" sibTransId="{38E29625-1576-4397-9F35-3DB2A3329BE9}"/>
    <dgm:cxn modelId="{AE1BB2AE-A9D1-4E6E-977D-F541A697B9DE}" type="presOf" srcId="{7F4DC105-5618-43D3-83D2-556CD53E28C6}" destId="{43BA6147-CCDA-4884-ABC4-02DB12CCA443}" srcOrd="1" destOrd="0" presId="urn:microsoft.com/office/officeart/2005/8/layout/pyramid1"/>
    <dgm:cxn modelId="{5813FE0E-2C10-495F-AC8F-2EF1EE7C1AFC}" type="presOf" srcId="{7F4DC105-5618-43D3-83D2-556CD53E28C6}" destId="{EAC5F8BB-8914-46A2-AA54-A33C542DA031}" srcOrd="0" destOrd="0" presId="urn:microsoft.com/office/officeart/2005/8/layout/pyramid1"/>
    <dgm:cxn modelId="{A278E830-6226-4325-805D-FAC298338CC3}" type="presParOf" srcId="{B949E20C-FAAC-4810-91E9-A7670DECF994}" destId="{C56854B8-A883-4E9F-8793-87D73FF791FC}" srcOrd="0" destOrd="0" presId="urn:microsoft.com/office/officeart/2005/8/layout/pyramid1"/>
    <dgm:cxn modelId="{AFAF8600-8B47-49DD-94B5-9B45B151CD58}" type="presParOf" srcId="{C56854B8-A883-4E9F-8793-87D73FF791FC}" destId="{0B768F85-1B42-4CEB-B9F4-CE8371F470B7}" srcOrd="0" destOrd="0" presId="urn:microsoft.com/office/officeart/2005/8/layout/pyramid1"/>
    <dgm:cxn modelId="{54DAE442-59B8-42D5-BC86-0102CEF297AA}" type="presParOf" srcId="{C56854B8-A883-4E9F-8793-87D73FF791FC}" destId="{33B9C1A3-932B-4BB3-8805-35936E233940}" srcOrd="1" destOrd="0" presId="urn:microsoft.com/office/officeart/2005/8/layout/pyramid1"/>
    <dgm:cxn modelId="{7A659E5A-C390-4E86-A04F-1D55093F1B06}" type="presParOf" srcId="{B949E20C-FAAC-4810-91E9-A7670DECF994}" destId="{01B522AE-7349-4449-ADCF-05234E185883}" srcOrd="1" destOrd="0" presId="urn:microsoft.com/office/officeart/2005/8/layout/pyramid1"/>
    <dgm:cxn modelId="{E7B8341C-EDDC-44AF-93D7-D7FA3617D540}" type="presParOf" srcId="{01B522AE-7349-4449-ADCF-05234E185883}" destId="{EAC5F8BB-8914-46A2-AA54-A33C542DA031}" srcOrd="0" destOrd="0" presId="urn:microsoft.com/office/officeart/2005/8/layout/pyramid1"/>
    <dgm:cxn modelId="{A8D2E905-B7B3-4B56-B180-4475265C3CE2}" type="presParOf" srcId="{01B522AE-7349-4449-ADCF-05234E185883}" destId="{43BA6147-CCDA-4884-ABC4-02DB12CCA443}" srcOrd="1" destOrd="0" presId="urn:microsoft.com/office/officeart/2005/8/layout/pyramid1"/>
    <dgm:cxn modelId="{2963A72B-A628-4749-92EC-0A2FCCC44C4C}" type="presParOf" srcId="{B949E20C-FAAC-4810-91E9-A7670DECF994}" destId="{F91CCF39-4860-4920-B446-F5340C28B041}" srcOrd="2" destOrd="0" presId="urn:microsoft.com/office/officeart/2005/8/layout/pyramid1"/>
    <dgm:cxn modelId="{502B766B-629C-4F83-9A4B-064F0C207DF5}" type="presParOf" srcId="{F91CCF39-4860-4920-B446-F5340C28B041}" destId="{08E8429A-1E33-47F8-A2FC-223C1EBE1E01}" srcOrd="0" destOrd="0" presId="urn:microsoft.com/office/officeart/2005/8/layout/pyramid1"/>
    <dgm:cxn modelId="{5EF5C004-9486-40D0-AD80-C4805CBDEC71}" type="presParOf" srcId="{F91CCF39-4860-4920-B446-F5340C28B041}" destId="{4E14AF22-508D-4FC0-AD18-8B50551AF90B}" srcOrd="1" destOrd="0" presId="urn:microsoft.com/office/officeart/2005/8/layout/pyramid1"/>
    <dgm:cxn modelId="{603D3B06-F16B-45D1-BEE4-4D95E220CE97}" type="presParOf" srcId="{B949E20C-FAAC-4810-91E9-A7670DECF994}" destId="{C439CE30-0EC9-403A-B5D5-D7236A056A9D}" srcOrd="3" destOrd="0" presId="urn:microsoft.com/office/officeart/2005/8/layout/pyramid1"/>
    <dgm:cxn modelId="{76520BD3-E156-4D27-8B4A-2DD0E634710F}" type="presParOf" srcId="{C439CE30-0EC9-403A-B5D5-D7236A056A9D}" destId="{6CE1193B-1A8A-4AC3-801B-D6699AE50C95}" srcOrd="0" destOrd="0" presId="urn:microsoft.com/office/officeart/2005/8/layout/pyramid1"/>
    <dgm:cxn modelId="{A651FB2E-7291-4920-8A86-773ED4A2082F}" type="presParOf" srcId="{C439CE30-0EC9-403A-B5D5-D7236A056A9D}" destId="{7CB90B8F-BEFF-4A61-BDE3-B4F9937B5BD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768F85-1B42-4CEB-B9F4-CE8371F470B7}">
      <dsp:nvSpPr>
        <dsp:cNvPr id="0" name=""/>
        <dsp:cNvSpPr/>
      </dsp:nvSpPr>
      <dsp:spPr>
        <a:xfrm>
          <a:off x="2339755" y="0"/>
          <a:ext cx="1332649" cy="1032600"/>
        </a:xfrm>
        <a:prstGeom prst="trapezoid">
          <a:avLst>
            <a:gd name="adj" fmla="val 62308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600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Strategia – 5% </a:t>
          </a:r>
          <a:endParaRPr lang="pl-PL" sz="16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2339755" y="0"/>
        <a:ext cx="1332649" cy="1032600"/>
      </dsp:txXfrm>
    </dsp:sp>
    <dsp:sp modelId="{EAC5F8BB-8914-46A2-AA54-A33C542DA031}">
      <dsp:nvSpPr>
        <dsp:cNvPr id="0" name=""/>
        <dsp:cNvSpPr/>
      </dsp:nvSpPr>
      <dsp:spPr>
        <a:xfrm>
          <a:off x="1259623" y="979989"/>
          <a:ext cx="3438582" cy="1726734"/>
        </a:xfrm>
        <a:prstGeom prst="trapezoid">
          <a:avLst>
            <a:gd name="adj" fmla="val 62308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Rozwój zasobów i wzrost wydajności organizacji – 25%</a:t>
          </a:r>
          <a:endParaRPr lang="pl-PL" sz="1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861375" y="979989"/>
        <a:ext cx="2235078" cy="1726734"/>
      </dsp:txXfrm>
    </dsp:sp>
    <dsp:sp modelId="{08E8429A-1E33-47F8-A2FC-223C1EBE1E01}">
      <dsp:nvSpPr>
        <dsp:cNvPr id="0" name=""/>
        <dsp:cNvSpPr/>
      </dsp:nvSpPr>
      <dsp:spPr>
        <a:xfrm>
          <a:off x="643394" y="2702655"/>
          <a:ext cx="4725371" cy="1032600"/>
        </a:xfrm>
        <a:prstGeom prst="trapezoid">
          <a:avLst>
            <a:gd name="adj" fmla="val 62308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B w="635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Zarządzanie talentami – 30% </a:t>
          </a:r>
          <a:endParaRPr lang="pl-PL" sz="1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470334" y="2702655"/>
        <a:ext cx="3071491" cy="1032600"/>
      </dsp:txXfrm>
    </dsp:sp>
    <dsp:sp modelId="{6CE1193B-1A8A-4AC3-801B-D6699AE50C95}">
      <dsp:nvSpPr>
        <dsp:cNvPr id="0" name=""/>
        <dsp:cNvSpPr/>
      </dsp:nvSpPr>
      <dsp:spPr>
        <a:xfrm>
          <a:off x="0" y="3744415"/>
          <a:ext cx="6012159" cy="1032600"/>
        </a:xfrm>
        <a:prstGeom prst="trapezoid">
          <a:avLst>
            <a:gd name="adj" fmla="val 62308"/>
          </a:avLst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82550" h="12700"/>
          <a:bevelB w="19050" h="889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Administracja – 40%</a:t>
          </a:r>
          <a:endParaRPr lang="pl-PL" sz="1800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052127" y="3744415"/>
        <a:ext cx="3907904" cy="1032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1EE51-164D-480C-9CF6-C25A8A5F381B}" type="datetimeFigureOut">
              <a:rPr lang="pl-PL" smtClean="0"/>
              <a:pPr/>
              <a:t>2016-10-12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DE1E3-D6A5-423F-BEED-87B22E7672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54500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34</a:t>
            </a:fld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37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DE1E3-D6A5-423F-BEED-87B22E767292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0D280-0BCF-4488-860A-DCC2D42DD702}" type="datetime1">
              <a:rPr lang="pl-PL" smtClean="0"/>
              <a:pPr/>
              <a:t>2016-10-12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www.readytojump.pl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967E-9F7F-4680-A593-D1D3E8765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DB1F6-B35F-4477-AEFF-F9501266CE82}" type="datetime1">
              <a:rPr lang="pl-PL" smtClean="0"/>
              <a:pPr/>
              <a:t>2016-10-12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www.readytojump.pl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967E-9F7F-4680-A593-D1D3E8765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7598B-8498-44A6-8595-B63F9A151620}" type="datetime1">
              <a:rPr lang="pl-PL" smtClean="0"/>
              <a:pPr/>
              <a:t>2016-10-12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www.readytojump.pl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967E-9F7F-4680-A593-D1D3E8765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1FB-689D-455E-BC2D-8C653B21F140}" type="datetime1">
              <a:rPr lang="pl-PL" smtClean="0"/>
              <a:pPr/>
              <a:t>2016-10-12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www.readytojump.pl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967E-9F7F-4680-A593-D1D3E8765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2EF05-9189-4C65-AE6A-A0EE76829E28}" type="datetime1">
              <a:rPr lang="pl-PL" smtClean="0"/>
              <a:pPr/>
              <a:t>2016-10-12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www.readytojump.pl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967E-9F7F-4680-A593-D1D3E8765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D380F-22B3-499F-9665-5FF21F366D0B}" type="datetime1">
              <a:rPr lang="pl-PL" smtClean="0"/>
              <a:pPr/>
              <a:t>2016-10-12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www.readytojump.pl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967E-9F7F-4680-A593-D1D3E8765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F7D69-8C01-4BD2-B018-895F563E864A}" type="datetime1">
              <a:rPr lang="pl-PL" smtClean="0"/>
              <a:pPr/>
              <a:t>2016-10-12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www.readytojump.pl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967E-9F7F-4680-A593-D1D3E8765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34AB7-E17C-4315-B294-6C56D8678F04}" type="datetime1">
              <a:rPr lang="pl-PL" smtClean="0"/>
              <a:pPr/>
              <a:t>2016-10-12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www.readytojump.pl</a:t>
            </a: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967E-9F7F-4680-A593-D1D3E8765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8C3AC-053A-47C2-85C9-150EF569D2B7}" type="datetime1">
              <a:rPr lang="pl-PL" smtClean="0"/>
              <a:pPr/>
              <a:t>2016-10-12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www.readytojump.pl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967E-9F7F-4680-A593-D1D3E8765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BA49B-8BB1-4844-939F-D98ABE58AE26}" type="datetime1">
              <a:rPr lang="pl-PL" smtClean="0"/>
              <a:pPr/>
              <a:t>2016-10-12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www.readytojump.pl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967E-9F7F-4680-A593-D1D3E8765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89058-254B-44F5-B307-2004962D7E56}" type="datetime1">
              <a:rPr lang="pl-PL" smtClean="0"/>
              <a:pPr/>
              <a:t>2016-10-12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 err="1" smtClean="0"/>
              <a:t>www.readytojump.pl</a:t>
            </a: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4967E-9F7F-4680-A593-D1D3E8765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2D0ED-0E90-43FB-93D4-F6370E4B9E49}" type="datetime1">
              <a:rPr lang="pl-PL" smtClean="0"/>
              <a:pPr/>
              <a:t>2016-10-12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 err="1" smtClean="0"/>
              <a:t>www.readytojump.pl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4967E-9F7F-4680-A593-D1D3E876571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eadytojump.pl/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dupress.com/articles/employee-experience-management-design-thinking/?id=us:2em:3na:dup3026:awa:cons:081016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://www.holacracy.org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weforum.org/agenda/2016/04/why-scientists-think-we-should-be-working-three-day-weeks/?utm_content=buffer0f8fb&amp;utm_medium=social&amp;utm_source=twitter.com&amp;utm_campaign=buffer" TargetMode="External"/><Relationship Id="rId5" Type="http://schemas.openxmlformats.org/officeDocument/2006/relationships/hyperlink" Target="https://www.pwc.pl/pl/pdf/ekonomia-wspoldzielenia-1-raport-pwc.pdf" TargetMode="External"/><Relationship Id="rId10" Type="http://schemas.openxmlformats.org/officeDocument/2006/relationships/hyperlink" Target="http://biznestuba.pl/featured/to-jeszcze-nie-koniec-ewolucji-dzialow-personalnych-wywiad-z-ewa-walenda-z-magazynu-personel-i-zarzadzanie/" TargetMode="External"/><Relationship Id="rId4" Type="http://schemas.openxmlformats.org/officeDocument/2006/relationships/hyperlink" Target="http://www.ddiworld.com/blog/tmi/july-2016/gaps-in-both-will-and-skill" TargetMode="External"/><Relationship Id="rId9" Type="http://schemas.openxmlformats.org/officeDocument/2006/relationships/hyperlink" Target="http://www.humanresourcesonline.net/5-things-hr-stop-saying-can-try-instead/?platform=hootsuite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tkearney.com/gbpc/detail/-/asset_publisher/0cePdOWatojD/content/top-12-global-trends-to-watch-in-2016/10192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weforum.org/agenda/2016/08/this-little-known-skill-will-save-your-job-and-your-company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remedia.com/ere/human-capital-is-their-no-1-challenge-so-ceos-must-demand-more-from-hr/" TargetMode="External"/><Relationship Id="rId5" Type="http://schemas.openxmlformats.org/officeDocument/2006/relationships/hyperlink" Target="https://www.weforum.org/agenda/2016/09/jobs-of-future-and-skills-you-need?utm_content=buffere327c&amp;utm_medium=social&amp;utm_source=facebook.com&amp;utm_campaign=buffer" TargetMode="External"/><Relationship Id="rId4" Type="http://schemas.openxmlformats.org/officeDocument/2006/relationships/hyperlink" Target="http://www.bloomberg.com/news/articles/2016-09-19/it-s-time-to-kill-the-9-to-5?utm_content=business&amp;utm_campaign=socialflow-organic&amp;utm_source=facebook&amp;utm_medium=social&amp;cmpid==socialflow-facebook-busines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1143000"/>
          </a:xfrm>
        </p:spPr>
        <p:txBody>
          <a:bodyPr>
            <a:noAutofit/>
          </a:bodyPr>
          <a:lstStyle/>
          <a:p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Times New Roman" pitchFamily="18" charset="0"/>
              </a:rPr>
              <a:t>Ewolucja roli HR w organizacji. </a:t>
            </a:r>
            <a:br>
              <a:rPr lang="pl-PL" sz="2800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Times New Roman" pitchFamily="18" charset="0"/>
              </a:rPr>
            </a:br>
            <a:r>
              <a:rPr lang="pl-PL" sz="2800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Times New Roman" pitchFamily="18" charset="0"/>
              </a:rPr>
              <a:t>Gdzie </a:t>
            </a:r>
            <a:r>
              <a:rPr lang="pl-PL" sz="2800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Times New Roman" pitchFamily="18" charset="0"/>
              </a:rPr>
              <a:t>jesteśmy, </a:t>
            </a:r>
            <a:r>
              <a:rPr lang="pl-PL" sz="2800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Times New Roman" pitchFamily="18" charset="0"/>
              </a:rPr>
              <a:t>a gdzie chcielibyśmy być? </a:t>
            </a:r>
            <a:r>
              <a:rPr lang="pl-PL" sz="3600" b="1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Times New Roman" pitchFamily="18" charset="0"/>
              </a:rPr>
              <a:t/>
            </a:r>
            <a:br>
              <a:rPr lang="pl-PL" sz="3600" b="1" dirty="0" smtClean="0">
                <a:solidFill>
                  <a:schemeClr val="bg1"/>
                </a:solidFill>
                <a:latin typeface="Arial Black" pitchFamily="34" charset="0"/>
                <a:ea typeface="+mn-ea"/>
                <a:cs typeface="Times New Roman" pitchFamily="18" charset="0"/>
              </a:rPr>
            </a:br>
            <a:endParaRPr lang="pl-PL" sz="3600" b="1" dirty="0" smtClean="0">
              <a:solidFill>
                <a:schemeClr val="bg1"/>
              </a:solidFill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8" name="Symbol zastępczy zawartości 7" descr="logo_R2J_business_colo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43881"/>
            <a:ext cx="4038600" cy="4038600"/>
          </a:xfrm>
        </p:spPr>
      </p:pic>
      <p:pic>
        <p:nvPicPr>
          <p:cNvPr id="9" name="Symbol zastępczy zawartości 8" descr="167495,358252,z_300_30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37174" y="1844824"/>
            <a:ext cx="3811289" cy="4032448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+mj-lt"/>
                <a:cs typeface="Mongolian Baiti" pitchFamily="66" charset="0"/>
              </a:rPr>
              <a:t>www.readytojump.pl</a:t>
            </a:r>
            <a:endParaRPr lang="en-US" dirty="0">
              <a:solidFill>
                <a:schemeClr val="bg1"/>
              </a:solidFill>
              <a:latin typeface="+mj-lt"/>
              <a:cs typeface="Mongolian Baiti" pitchFamily="66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7164288" y="6237312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28-29.10.2016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Główne trendy w świecie HR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Zmiany pokoleniowe.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Telepraca/ elastyczne formy pracy.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Elastyczny czas pracy:</a:t>
            </a:r>
          </a:p>
          <a:p>
            <a:pPr algn="just">
              <a:buFontTx/>
              <a:buChar char="-"/>
            </a:pP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godziny czasu pracy zgodnie z potrzebami pracownika. Nie każdy dobrze pracuje w godzinach porannych. Badania wskazują, że deprywacja snu kosztuje gospodarkę USA średnio 2000 USD za każdego pracownika;</a:t>
            </a:r>
          </a:p>
          <a:p>
            <a:pPr algn="just">
              <a:buFontTx/>
              <a:buChar char="-"/>
            </a:pP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skrócony czas pracy - badania wskazują, że skrócony czas pracy zwiększa produktywność, zdrowie i retencję  pracowników (Szwecja po woli wprowadza 6h dzień pracy);</a:t>
            </a:r>
          </a:p>
          <a:p>
            <a:pPr algn="just">
              <a:buFontTx/>
              <a:buChar char="-"/>
            </a:pP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elastyczny czas pracy – spisana polityka elastyczności funkcjonuje w 31% globalnych firm  (najlepiej jest w UK i Irlandii – 73% organizacji posiada spisaną politykę  - skutek rozwiązań prawnych – Barometr HR).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Główne trendy w świecie HR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Eksperymenty z nielimitowanymi urlopami (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Netflix,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Vergin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Stymulowanie zaangażowania pracowników.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Stymulowanie szczęścia pracowników  - np. 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Zappos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utworzyli stanowisko CHO – „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Chief Happiness Officer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”. 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Eksperymenty elastycznymi strukturami organizacyjnymi – „ </a:t>
            </a:r>
            <a:r>
              <a:rPr lang="pl-PL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holacracy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 – brak hierarchiczności. 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Budowanie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kultury organizacji zachęcającej do rozwoju umiejętności i ciągłego uczenia się. Proponowanie systemów stażowych dla doświadczonych pracowników, aby łatwiej mogli zmienić swoje role w przyszłości. </a:t>
            </a:r>
          </a:p>
          <a:p>
            <a:pPr>
              <a:buNone/>
            </a:pPr>
            <a:endParaRPr lang="pl-PL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Źródło: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„Global Human Capital Trends 2016. The new organization different by design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Zmiany ekonomiczne wpływające na organizacje i rynek pracy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www.readytojump.pl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Symbol zastępczy zawartości 7" descr="logo_R2J_business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pic>
        <p:nvPicPr>
          <p:cNvPr id="9" name="Symbol zastępczy zawartości 8" descr="Fotolia_101497638_Subscription_Monthly_X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15616" y="1700808"/>
            <a:ext cx="6788945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Główne zmiany ekonomiczne mające wpływ na rynek pracy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525963"/>
          </a:xfrm>
        </p:spPr>
        <p:txBody>
          <a:bodyPr>
            <a:noAutofit/>
          </a:bodyPr>
          <a:lstStyle/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Niestabilność geopolityczna.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Terroryzm.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Niższe ceny surowców / zmiany na rynku paliw  pomogą ustabilizować globalną ekonomię.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Zmiany klimatyczne związane z globalnym ociepleniem.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Starzejące się społeczeństwa / migracje.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Rewolucja IT – większa personalizacja aplikacji/ zacieranie się granic pomiędzy życiem wirtualnym a realnym.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Zwiększenie znaczenia maszyn i robotów.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Główne zmiany ekonomiczne mające wpływ na rynek pracy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4525963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Rozwój sztucznej inteligencji – w 2016 najbardziej zawansowane kraje będą inwestowały w rozwój sztucznej inteligencji.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Cyber (nie) bezpieczeństwo.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Niedobór talentów.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Nowe pokolenia wchodzące na rynek pracy – inne oczekiwania.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Zwiększona świadomość konsumentów (skąd pochodzi dane dobro, w jaki</a:t>
            </a:r>
          </a:p>
          <a:p>
            <a:pPr algn="just">
              <a:buNone/>
            </a:pP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sposób jest produkowane).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Ekonomia współdzielenia („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sharing economy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 – 335 Mld USD wyniesie do 2025 </a:t>
            </a:r>
            <a:r>
              <a:rPr lang="pl-PL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globalny przychód z ekonomi współdzielenia – źródło PWC).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Elastyczny czas pracy/ elastyczne formy pracy.</a:t>
            </a: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Perspektywa zarządów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www.readytojump.pl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Symbol zastępczy zawartości 7" descr="logo_R2J_business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pic>
        <p:nvPicPr>
          <p:cNvPr id="10" name="Symbol zastępczy zawartości 9" descr="Fotolia_65774279_Subscription_Monthly_X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60869" y="1600200"/>
            <a:ext cx="6222261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Perspektywa zarządów zgodnie </a:t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z „CEO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Challenges Survey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525963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Priorytety zarządów to budowa i rozwój  kultury organizacyjnej sprzyjającej rozwojowi i zaangażowaniu, ciągłemu doskonaleniu w celu zwiększenia rezultatów biznesowych oraz innowacji.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Przezwyciężenie krytycznego deficytu talentów na globalnym rynku -  CEO dostrzegają przyciągnięcie, rozwijanie i utrzymanie talentów oraz rozwój liderów  jako krytyczny czynnik sukcesu organizacji.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Zwiększenie zwinności i reaktywności organizacji – zwiększa się szybkość proponowania nowych produktów i usług na rynku (innowacje &amp; nowe technologie)  – skraca się „time ot </a:t>
            </a:r>
            <a:r>
              <a:rPr lang="pl-PL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market”, co wymaga szybkiej </a:t>
            </a:r>
            <a:r>
              <a:rPr lang="pl-PL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responsywności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organizacji. Krytyczna jest otwarta i transparentna komunikacja. 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Perspektywa zarządów zgodnie </a:t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z „CEO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Challenges Survey</a:t>
            </a: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4525963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Zwiększona świadomość zarządów w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kwestii lepszego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zarządzania kosztami, usprawniania procesów oraz zarządzania ryzykiem mającymi bezpośredni wpływ na  przepływ gotówki i  fluktuacji  walut.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Wpływ różnorodności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 rezultaty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innowacje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Respondenci dostrzegają, że różnorodność przyczynia się do  wzrostu wyników oraz  innowacji.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Waga budowy efektywnej i silnej  kultury organizacyjnej. Kultura organizacyjna jako swoiste DNA organizacji jest krytycznym czynnikiem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sukcesu wspierającym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efektywność operacyjną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lepszą obsługę Klienta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przyciąganie większej ilości talentów oraz ich zatrzymanie, wyższy poziom rezultatów biznesowych oraz przełomowe innowacje. </a:t>
            </a: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5 globalnych strategii  </a:t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proponowanych przez zarząd dla HR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4525963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Transparentna  komunikacja na wszystkich poziomach organizacji.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Wzrost  zarządzania efektywnością, poprawy procesów, odpowiedzialności liderów i pracowników.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Poprawa efektywności wysokiej kadry menedżerskiej.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Poprawa postrzegania marki organizacji / „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employer branding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 w celu przyciągnięcia talentów do organizacji.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Lepsze zarządzanie różnorodnością i wzrost kompetencji między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kulturowych.</a:t>
            </a:r>
            <a:endParaRPr lang="pl-PL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555480" y="6021288"/>
            <a:ext cx="4588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Źródło:  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CEO Challenges Survey 2016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Wyzwania dla funkcji HR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www.readytojump.pl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Symbol zastępczy zawartości 7" descr="logo_R2J_business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pic>
        <p:nvPicPr>
          <p:cNvPr id="7" name="Symbol zastępczy zawartości 6" descr="Fotolia_69536138_Subscription_Monthly_X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Agenda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Od operacji do funkcji biznes partnera - Jak ewoluuje funkcja HR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organizacjach? 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Sukces organizacji a cele strategiczne HR.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Główne trendy w HR – „o czym się mówi”?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Główne zmiany ekonomiczne mające wpływ </a:t>
            </a:r>
            <a:r>
              <a:rPr lang="pl-PL" sz="1800" dirty="0" err="1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organizacje i rynek pracy.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Strategie HR odpowiadające na główne wyzwania biznesowe.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Największe wyzwania dla  funkcji HR.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Oczekiwania zarządów względem HR.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Priorytety Menedżerów HR.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Kompetencje, które warto rozwijać w obszarze HR.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Badanie efektywności działań HR.</a:t>
            </a:r>
          </a:p>
          <a:p>
            <a:endParaRPr lang="pl-PL" sz="2000" dirty="0" smtClean="0">
              <a:solidFill>
                <a:schemeClr val="bg1"/>
              </a:solidFill>
            </a:endParaRPr>
          </a:p>
          <a:p>
            <a:endParaRPr lang="pl-PL" sz="2000" dirty="0" smtClean="0">
              <a:solidFill>
                <a:schemeClr val="bg1"/>
              </a:solidFill>
            </a:endParaRPr>
          </a:p>
          <a:p>
            <a:pPr lvl="0"/>
            <a:endParaRPr lang="pl-PL" sz="2000" dirty="0" smtClean="0">
              <a:solidFill>
                <a:schemeClr val="bg1"/>
              </a:solidFill>
            </a:endParaRPr>
          </a:p>
          <a:p>
            <a:pPr lvl="0"/>
            <a:endParaRPr lang="pl-PL" sz="2000" dirty="0" smtClean="0">
              <a:solidFill>
                <a:srgbClr val="92D050"/>
              </a:solidFill>
            </a:endParaRPr>
          </a:p>
          <a:p>
            <a:pPr lvl="0">
              <a:buNone/>
            </a:pPr>
            <a:endParaRPr lang="pl-PL" sz="2000" dirty="0" smtClean="0">
              <a:solidFill>
                <a:srgbClr val="92D050"/>
              </a:solidFill>
            </a:endParaRPr>
          </a:p>
          <a:p>
            <a:pPr lvl="0"/>
            <a:endParaRPr lang="pl-PL" sz="2000" dirty="0" smtClean="0">
              <a:solidFill>
                <a:srgbClr val="92D050"/>
              </a:solidFill>
            </a:endParaRPr>
          </a:p>
          <a:p>
            <a:endParaRPr lang="pl-PL" sz="2000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Perspektywa globalna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4525963"/>
          </a:xfrm>
        </p:spPr>
        <p:txBody>
          <a:bodyPr>
            <a:noAutofit/>
          </a:bodyPr>
          <a:lstStyle/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Pozyskiwanie i zatrzymywanie talentów w organizacji.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Rozwój Liderów nowej generacji.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Kultura organizacyjna, w której każdy bierze odpowiedzialność za dobrą reputację marki.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Prognozowanie potrzeb w zakresie krytycznych  umiejętności – budowanie zrównoważonej puli talentów.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Rozwijanie nowych  umiejętności w zespołach (tzw. „business </a:t>
            </a:r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critical skills”)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3851920" y="6021288"/>
            <a:ext cx="5292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Źródło:  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CEO Challenges Survey 2016</a:t>
            </a: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WWF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Perspektywa lokalna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28800"/>
            <a:ext cx="8964488" cy="4525963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Budowanie zaangażowania, pozyskiwanie i utrzymywanie kluczowych kompetencji, podnoszenie poziomu przywództwa (Badanie Aon Hewitt – najlepsi pracodawcy).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Lepsze komunikowanie zadań, odpowiedzialności i sukcesów  funkcji HR wewnątrz organizacji (analiza wyników badań wykonanych przez Aon Hewitt oraz rozmowy prowadzone zarówno z biznesem, jak i z działami HR wskazują, że istnieje duży rozdźwięk między tym, jak swoją rolę definiują pracownicy działów HR, a tym, jak ją definiują pozostałe komórki firm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).</a:t>
            </a:r>
            <a:endParaRPr lang="pl-PL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Poprawa komunikacji wewnętrznej na poziomie międzydziałowym oraz 1 na 1 z pracownikiem – udzielanie efektywnych informacji zwrotnych.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Wspieranie menedżerów w budowaniu zaangażowanych zespołów.</a:t>
            </a: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Priorytety Menedżerów HR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www.readytojump.pl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Symbol zastępczy zawartości 7" descr="logo_R2J_business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pic>
        <p:nvPicPr>
          <p:cNvPr id="9" name="Symbol zastępczy zawartości 8" descr="Fotolia_73743476_Subscription_Monthly_X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11617"/>
            <a:ext cx="8229600" cy="3903129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Priorytety Menedżerów HR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4525963"/>
          </a:xfrm>
        </p:spPr>
        <p:txBody>
          <a:bodyPr>
            <a:noAutofit/>
          </a:bodyPr>
          <a:lstStyle/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Zarządzanie talentami – 33%.</a:t>
            </a:r>
            <a:endParaRPr lang="pl-PL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Szkolenia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rozwój – 33%.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Pozyskiwanie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talentów/rekrutacja – 32%.</a:t>
            </a:r>
          </a:p>
          <a:p>
            <a:endParaRPr lang="pl-PL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Zarządzanie zamianą 34%.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Szkolenia i rozwój – 33%.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Zarządzanie talentami – 30%.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Rekrutacja/ pozyskiwanie talentów – 31%.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Zarządzanie wydajnością – 27%.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Retencja – 21%.</a:t>
            </a: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652120" y="6021288"/>
            <a:ext cx="3491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Źródło:   Globalny Barometr HR</a:t>
            </a: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Nawias klamrowy zamykający 8"/>
          <p:cNvSpPr/>
          <p:nvPr/>
        </p:nvSpPr>
        <p:spPr>
          <a:xfrm>
            <a:off x="5580112" y="1340768"/>
            <a:ext cx="371472" cy="1152128"/>
          </a:xfrm>
          <a:prstGeom prst="rightBrace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Nawias klamrowy zamykający 9"/>
          <p:cNvSpPr/>
          <p:nvPr/>
        </p:nvSpPr>
        <p:spPr>
          <a:xfrm>
            <a:off x="5436096" y="3212976"/>
            <a:ext cx="659504" cy="2160240"/>
          </a:xfrm>
          <a:prstGeom prst="rightBrace">
            <a:avLst>
              <a:gd name="adj1" fmla="val 8333"/>
              <a:gd name="adj2" fmla="val 47687"/>
            </a:avLst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 flipH="1">
            <a:off x="6084168" y="1772816"/>
            <a:ext cx="2699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Średnia globalna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 flipH="1">
            <a:off x="6084168" y="4077072"/>
            <a:ext cx="3059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Europa kontynentalna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Oczekiwania zarządów </a:t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względem funkcji HR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www.readytojump.pl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Symbol zastępczy zawartości 7" descr="logo_R2J_business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pic>
        <p:nvPicPr>
          <p:cNvPr id="11" name="Symbol zastępczy zawartości 10" descr="Fotolia_90921925_Subscription_Monthly_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Oczekiwania zarządów względem </a:t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funkcji HR – perspektywa lokalna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4525963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Przedsiębiorczość - od HR oczekuje się przedsiębiorczego, a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nie administracyjnego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podejścia i konkretnych efektów przekładających się na wyniki firmy – bardziej niż narzędzi i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procedur.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Funkcja HR ciągle jeszcze zbyt często traktowana jest instrumentalnie, jako narzędzie do rozwiązywania bieżących problemów pracowniczych. (Kongres </a:t>
            </a:r>
            <a:r>
              <a:rPr lang="pl-PL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Human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Resources Spółek Giełdowych 2016)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Prostota - HR potrzebuje zwrócić się w stronę pragmatycznych i prostych rozwiązań, które wszyscy użytkownicy, a zwłaszcza menedżerowie będą mogli łatwo stosować na co dzień.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Podążanie za światowymi trendami - HR powinien być aktywnym architektem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moderatorem procesów zmian w organizacji oraz dostarczać standardów i metod w tym zakresie.</a:t>
            </a:r>
          </a:p>
          <a:p>
            <a:pPr>
              <a:buNone/>
            </a:pPr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Oczekiwania zarządów względem </a:t>
            </a:r>
            <a:b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</a:br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funkcji HR – perspektywa lokalna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844824"/>
            <a:ext cx="8964488" cy="4525963"/>
          </a:xfrm>
        </p:spPr>
        <p:txBody>
          <a:bodyPr>
            <a:noAutofit/>
          </a:bodyPr>
          <a:lstStyle/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Uczestnictwo - bliższe przyjrzenie się wyzwaniom biznesowym przedsiębiorstw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większą kontrybucję w procesie podejmowania strategicznych decyzji (badanie Barometr HR).</a:t>
            </a: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Wzmacnianie świadomości menedżerów, które postawy i zachowania przyczyniają się do budowania zaangażowania pracowników. Dostarczanie wiedzy na temat luk rozwojowych w tym zakresie oraz oferowanie programów pomagających te deficyty niwelować. 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Zmiana w zadaniach HR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72770"/>
              </p:ext>
            </p:extLst>
          </p:nvPr>
        </p:nvGraphicFramePr>
        <p:xfrm>
          <a:off x="0" y="980728"/>
          <a:ext cx="601216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Schemat blokowy: decyzja 15"/>
          <p:cNvSpPr/>
          <p:nvPr/>
        </p:nvSpPr>
        <p:spPr>
          <a:xfrm>
            <a:off x="4572000" y="1340768"/>
            <a:ext cx="4572000" cy="4536504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6012160" y="234888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Strategia 10%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rostokąt 18"/>
          <p:cNvSpPr/>
          <p:nvPr/>
        </p:nvSpPr>
        <p:spPr>
          <a:xfrm>
            <a:off x="5364088" y="285293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Rozwój zasobów i wzrost wydajności organizacji – 40%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Prostokąt 19"/>
          <p:cNvSpPr/>
          <p:nvPr/>
        </p:nvSpPr>
        <p:spPr>
          <a:xfrm>
            <a:off x="5220072" y="3861048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Zarządzanie talentami -30% 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5759624" y="4725144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Administracja </a:t>
            </a:r>
          </a:p>
          <a:p>
            <a:pPr lvl="0"/>
            <a:r>
              <a:rPr lang="pl-PL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– 20% </a:t>
            </a:r>
            <a:endParaRPr lang="pl-PL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trzałka w prawo 21"/>
          <p:cNvSpPr/>
          <p:nvPr/>
        </p:nvSpPr>
        <p:spPr>
          <a:xfrm>
            <a:off x="4211960" y="1700808"/>
            <a:ext cx="1512168" cy="1080120"/>
          </a:xfrm>
          <a:prstGeom prst="right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5652120" y="6021288"/>
            <a:ext cx="3491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Źródło:  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HR Conference – People, Purpose, Power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Jakie kompetencje warto rozwijać w funkcji HR?</a:t>
            </a:r>
            <a:endParaRPr lang="pl-PL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www.readytojump.pl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Symbol zastępczy zawartości 7" descr="logo_R2J_business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pic>
        <p:nvPicPr>
          <p:cNvPr id="13" name="Symbol zastępczy zawartości 12" descr="Fotolia_102685773_Subscription_Monthly_X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Jakie kompetencje warto rozwijać w funkcji HR?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6792"/>
            <a:ext cx="8964488" cy="4525963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Świadomość biznesowa - orientacja w bieżących i możliwych do zastosowania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przyszłości praktykach, trendach i informacjach mających wpływ na organizację. Znajomość otoczenia biznesowego – w tym konkurencji. Znajomość zagadnień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zakresu ekonomii oraz rynku, związanych z branżą i wykorzystanie tej wiedzy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budowaniu przewagi konkurencyjnej organizacji. Nastawienie na realizację celów strategicznych przy równoczesnej dbałości o wysoką jakość bieżących zadań. Myślenie perspektywiczne. Dbałość o interesy firmy i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satysfakcję klienta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  Zrozumienie biznesu – poszczególnych funkcji, działów i potrzeb menedżerów.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Pro-aktywność 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(zauważania nadarzających się sposobności, poszukiwania nowych alternatyw i rozwiązań oraz korzystania z nich, wykazywanie inicjatywy)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skupienie na aktywnościach generujących wartość dodaną.</a:t>
            </a: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Ewolucja funkcji HR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7" name="Symbol zastępczy zawartości 6" descr="Fotolia_65774279_Subscription_Monthly_X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0869" y="1600200"/>
            <a:ext cx="6222261" cy="4525963"/>
          </a:xfr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www.readytojump.pl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Jakie kompetencje warto rozwijać w funkcji HR?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2816"/>
            <a:ext cx="8964488" cy="4525963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Umiejętności komunikacji - przede wszystkim umiejętności mówienia językiem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korzyści,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umiejętność efektywnej prezentacji własnych propozycji, skutecznej argumentacji oraz przekonywania innych do własnej wizji. Komunikowanie działań, a w szczególności efektów pracy. Efektywna komunikacja  budująca zaangażowanie podczas wdrażania programów rozwojowych do zarządu oraz dla pracowników.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Odwaga menedżerska – stanowczość i konsekwencja w działaniu. Branie odpowiedzialności za podejmowane decyzje, asertywność w komunikacji. Umiejętność przekazywania efektywnej informacji zwrotnej. Umiejętność podejmowania niepopularnych decyzji. </a:t>
            </a:r>
          </a:p>
          <a:p>
            <a:pPr>
              <a:buNone/>
            </a:pPr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Jakie kompetencje warto rozwijać w funkcji HR?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00808"/>
            <a:ext cx="8964488" cy="4525963"/>
          </a:xfrm>
        </p:spPr>
        <p:txBody>
          <a:bodyPr>
            <a:noAutofit/>
          </a:bodyPr>
          <a:lstStyle/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„</a:t>
            </a:r>
            <a:r>
              <a:rPr lang="pl-PL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Lernability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 – ciągłe uczenie się, aktywne rozwijanie umiejętności z poza własnego obszaru zawodowego (do 65% stanowisk, które obejmie pokolenie Z jeszcze nie istnieje do 45% ról zostanie zautomatyzowanych – źródło: WEF) </a:t>
            </a:r>
          </a:p>
          <a:p>
            <a:pPr lvl="0"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Przywództwo w zamianie – wspieranie i inspirowanie innych do tworzenia rozwiązań. Buduje poparcia dla zmiany i pozytywnego wobec niej nastawienia wśród innych. Odważne komunikowanie nowych rozwiązań. </a:t>
            </a: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Badanie efektywności </a:t>
            </a:r>
            <a:b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</a:b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działań HR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www.readytojump.pl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Symbol zastępczy zawartości 7" descr="logo_R2J_business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pic>
        <p:nvPicPr>
          <p:cNvPr id="7" name="Symbol zastępczy zawartości 6" descr="Fotolia_101837152_Subscription_Monthly_X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1738" y="1600200"/>
            <a:ext cx="6780524" cy="4525963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Badanie efektywności działań HR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4525963"/>
          </a:xfrm>
        </p:spPr>
        <p:txBody>
          <a:bodyPr>
            <a:noAutofit/>
          </a:bodyPr>
          <a:lstStyle/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Najczęściej stosowane </a:t>
            </a:r>
            <a:r>
              <a:rPr lang="pl-PL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KPI’s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(wg Globalnego Barometru HR)</a:t>
            </a:r>
          </a:p>
          <a:p>
            <a:pPr>
              <a:buNone/>
            </a:pPr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67544" y="2132856"/>
            <a:ext cx="8064896" cy="41044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12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Wydajność pracy zatrudnionych (w oparciu o ocenę wyników) 72% 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Rotacja personelu 67% 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Zaangażowanie pracowników 46% 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Kompetencje pracowników 43% 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Skuteczność rekrutacji 43%  (najczęściej monitoruje się  w Chinach, Indiach, Turcji i w regionie Azji Południowo-Wschodniej)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Wydajność pracy menedżerów (m.in. ewaluacja metodą 360°) 32% 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Mobilność pracowników 16% 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Niestosowanie żadnych wskaźników 3% </a:t>
            </a:r>
          </a:p>
          <a:p>
            <a:r>
              <a:rPr lang="pl-PL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Stosowanie innych wskaźników 8%</a:t>
            </a:r>
            <a:endParaRPr lang="pl-PL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Badanie efektywności działań HR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964488" cy="4525963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Stosowanie KPI przez działy HR nie jest jeszcze praktyką oczywistą: 64% respondentów przyznało, że w ich firmach śledzi się co najwyżej trzy wskaźniki.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Liczebność działu HR przekłada się na wybór bardziej zaawansowanych KPI (np. monitorowanie zaangażowania – 41% w firmach poniżej 500 osób, 53% w firmach powyżej 1000 osób) 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Im większy dział tym więcej </a:t>
            </a:r>
            <a:r>
              <a:rPr lang="pl-PL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KPI’s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monitoruje –  31% organizacji śledzi  &lt; 3 </a:t>
            </a:r>
            <a:r>
              <a:rPr lang="pl-PL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KPI’s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zatrudniających  do 9 pracowników HR/ 52% organizacji śledzi &lt; 3 </a:t>
            </a:r>
            <a:r>
              <a:rPr lang="pl-PL" sz="1800" dirty="0" err="1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KPI’s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zatrudniających do 100 osób w dziale HR </a:t>
            </a:r>
          </a:p>
          <a:p>
            <a:pPr>
              <a:buNone/>
            </a:pPr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652120" y="6021288"/>
            <a:ext cx="3491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Źródło:  </a:t>
            </a:r>
            <a:r>
              <a:rPr lang="pl-PL" sz="1400" dirty="0" smtClean="0">
                <a:solidFill>
                  <a:srgbClr val="002060"/>
                </a:solidFill>
              </a:rPr>
              <a:t> </a:t>
            </a:r>
            <a:r>
              <a:rPr lang="pl-PL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Globalny Barometr HR</a:t>
            </a:r>
            <a:endParaRPr lang="en-US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business-slid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913784"/>
            <a:ext cx="9144000" cy="1944216"/>
          </a:xfr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O </a:t>
            </a:r>
            <a:r>
              <a:rPr lang="en-US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Ready to Jump</a:t>
            </a:r>
            <a:endParaRPr lang="pl-PL" dirty="0">
              <a:solidFill>
                <a:schemeClr val="tx2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smtClean="0"/>
              <a:t>www.readytojump.pl</a:t>
            </a:r>
            <a:endParaRPr lang="pl-PL" dirty="0"/>
          </a:p>
        </p:txBody>
      </p:sp>
      <p:pic>
        <p:nvPicPr>
          <p:cNvPr id="6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0" y="1196752"/>
            <a:ext cx="88924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Rady to </a:t>
            </a:r>
            <a:r>
              <a:rPr lang="pl-PL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Jump</a:t>
            </a: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jest firmą doradczą specjalizującą się w obszarze rozwoju zasobów ludzkich. Oferujemy kompleksowe usługi dedykowane firmom, </a:t>
            </a: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organizacjom (R2J </a:t>
            </a: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Business) oraz klientom indywidualnym (R2J Career).</a:t>
            </a:r>
          </a:p>
          <a:p>
            <a:pPr algn="just">
              <a:buNone/>
            </a:pPr>
            <a:endParaRPr lang="pl-P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Osią naszej oferty dla biznesu są cztery programy </a:t>
            </a: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doradcze odpowiadające </a:t>
            </a: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 współczesne potrzeby zarządów i funkcji HR: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Strategic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HR</a:t>
            </a:r>
            <a:endParaRPr lang="pl-P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Leadership Pool</a:t>
            </a:r>
            <a:endParaRPr lang="pl-P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Winning Teams</a:t>
            </a:r>
            <a:endParaRPr lang="pl-P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Winning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Culture </a:t>
            </a:r>
          </a:p>
          <a:p>
            <a:pPr algn="just">
              <a:buNone/>
            </a:pPr>
            <a:endParaRPr lang="pl-PL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Wszystkie programy opierają się na 4 filarach: diagnoza, informacja zwrotna,</a:t>
            </a:r>
          </a:p>
          <a:p>
            <a:pPr algn="just">
              <a:buNone/>
            </a:pPr>
            <a:r>
              <a:rPr lang="pl-PL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programy rozwojowe, „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follow up”.</a:t>
            </a:r>
          </a:p>
          <a:p>
            <a:pPr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pl-PL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Zapraszamy do kontaktu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–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latin typeface="Arial" pitchFamily="34" charset="0"/>
                <a:cs typeface="Arial" pitchFamily="34" charset="0"/>
                <a:hlinkClick r:id="rId4"/>
              </a:rPr>
              <a:t>www.readytojump.pl</a:t>
            </a:r>
            <a:endParaRPr lang="pl-PL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Źródła</a:t>
            </a:r>
            <a:endParaRPr lang="en-US" sz="28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896544"/>
          </a:xfrm>
        </p:spPr>
        <p:txBody>
          <a:bodyPr>
            <a:noAutofit/>
          </a:bodyPr>
          <a:lstStyle/>
          <a:p>
            <a:r>
              <a:rPr lang="pl-PL" sz="1800" dirty="0" smtClean="0">
                <a:hlinkClick r:id="rId4"/>
              </a:rPr>
              <a:t>http://www2.deloitte.com/content/dam/Deloitte/pl/Documents/Reports/pl-human-capital-trends-2016.pdf</a:t>
            </a:r>
          </a:p>
          <a:p>
            <a:r>
              <a:rPr lang="pl-PL" sz="1800" dirty="0" smtClean="0">
                <a:hlinkClick r:id="rId4"/>
              </a:rPr>
              <a:t>http://publikacje.michaelpage.pl/globalny-barometr-hr-2015/executive-summary/</a:t>
            </a:r>
          </a:p>
          <a:p>
            <a:r>
              <a:rPr lang="pl-PL" sz="1800" dirty="0" smtClean="0">
                <a:hlinkClick r:id="rId4"/>
              </a:rPr>
              <a:t>http://www.ddiworld.com/blog/tmi/july-2016/gaps-in-both-will-and-skill</a:t>
            </a:r>
            <a:endParaRPr lang="pl-PL" sz="1800" dirty="0" smtClean="0"/>
          </a:p>
          <a:p>
            <a:r>
              <a:rPr lang="pl-PL" sz="1800" dirty="0" smtClean="0">
                <a:hlinkClick r:id="rId5"/>
              </a:rPr>
              <a:t>https://www.pwc.pl/pl/pdf/ekonomia-wspoldzielenia-1-raport-pwc.pdf</a:t>
            </a:r>
            <a:endParaRPr lang="pl-PL" sz="1800" dirty="0" smtClean="0"/>
          </a:p>
          <a:p>
            <a:r>
              <a:rPr lang="pl-PL" sz="1800" dirty="0" smtClean="0">
                <a:hlinkClick r:id="rId6"/>
              </a:rPr>
              <a:t>https://www.weforum.org/agenda/2016/04/why-scientists-think-we-should-be-working-three-day-weeks/?utm_content=buffer0f8fb&amp;utm_medium=social&amp;utm_source=twitter.com&amp;utm_campaign=buffer</a:t>
            </a:r>
            <a:endParaRPr lang="pl-PL" sz="1800" dirty="0" smtClean="0"/>
          </a:p>
          <a:p>
            <a:r>
              <a:rPr lang="pl-PL" sz="1800" dirty="0" smtClean="0">
                <a:hlinkClick r:id="rId7"/>
              </a:rPr>
              <a:t>http://www.holacracy.org/</a:t>
            </a:r>
            <a:endParaRPr lang="pl-PL" sz="1800" dirty="0" smtClean="0"/>
          </a:p>
          <a:p>
            <a:r>
              <a:rPr lang="pl-PL" sz="1800" dirty="0" smtClean="0">
                <a:hlinkClick r:id="rId8"/>
              </a:rPr>
              <a:t>http://dupress.com/articles/employee-experience-management-design-thinking/?id=us:2em:3na:dup3026:awa:cons:081016</a:t>
            </a:r>
            <a:endParaRPr lang="pl-PL" sz="1800" dirty="0" smtClean="0"/>
          </a:p>
          <a:p>
            <a:r>
              <a:rPr lang="pl-PL" sz="1800" dirty="0" smtClean="0">
                <a:hlinkClick r:id="rId9"/>
              </a:rPr>
              <a:t>http://www.humanresourcesonline.net/5-things-hr-stop-saying-can-try-instead/?platform=hootsuite</a:t>
            </a:r>
            <a:endParaRPr lang="pl-PL" sz="1800" dirty="0" smtClean="0"/>
          </a:p>
          <a:p>
            <a:r>
              <a:rPr lang="pl-PL" sz="1800" dirty="0" smtClean="0">
                <a:hlinkClick r:id="rId10"/>
              </a:rPr>
              <a:t>http://biznestuba.pl/featured/to-jeszcze-nie-koniec-ewolucji-dzialow-personalnych-wywiad-z-ewa-walenda-z-magazynu-personel-i-zarzadzanie/</a:t>
            </a:r>
            <a:endParaRPr lang="pl-PL" sz="1800" dirty="0" smtClean="0"/>
          </a:p>
          <a:p>
            <a:pPr>
              <a:buNone/>
            </a:pPr>
            <a:endParaRPr lang="pl-PL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Źródła</a:t>
            </a:r>
            <a:endParaRPr lang="en-US" sz="28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4896544"/>
          </a:xfrm>
        </p:spPr>
        <p:txBody>
          <a:bodyPr>
            <a:noAutofit/>
          </a:bodyPr>
          <a:lstStyle/>
          <a:p>
            <a:r>
              <a:rPr lang="pl-PL" sz="1800" dirty="0" smtClean="0">
                <a:hlinkClick r:id="rId4"/>
              </a:rPr>
              <a:t>http://www.bloomberg.com/news/articles/2016-09-19/it-s-time-to-kill-the-9-to-5?utm_content=business&amp;utm_campaign=socialflow-organic&amp;utm_source=facebook&amp;utm_medium=social&amp;cmpid%3D=socialflow-facebook-business</a:t>
            </a:r>
            <a:endParaRPr lang="pl-PL" sz="1800" dirty="0" smtClean="0">
              <a:hlinkClick r:id="rId5"/>
            </a:endParaRPr>
          </a:p>
          <a:p>
            <a:r>
              <a:rPr lang="pl-PL" sz="1800" dirty="0" smtClean="0">
                <a:hlinkClick r:id="rId5"/>
              </a:rPr>
              <a:t>https://www.weforum.org/agenda/2016/09/jobs-of-future-and-skills-you-need?utm_content=buffere327c&amp;utm_medium=social&amp;utm_source=facebook.com&amp;utm_campaign=buffer</a:t>
            </a:r>
            <a:endParaRPr lang="pl-PL" sz="1800" dirty="0" smtClean="0"/>
          </a:p>
          <a:p>
            <a:r>
              <a:rPr lang="pl-PL" sz="1800" dirty="0" smtClean="0">
                <a:hlinkClick r:id="rId6"/>
              </a:rPr>
              <a:t>http://www.eremedia.com/ere/human-capital-is-their-no-1-challenge-so-ceos-must-demand-more-from-hr/</a:t>
            </a:r>
            <a:endParaRPr lang="pl-PL" sz="1800" dirty="0" smtClean="0"/>
          </a:p>
          <a:p>
            <a:r>
              <a:rPr lang="pl-PL" sz="1800" dirty="0" smtClean="0">
                <a:hlinkClick r:id="rId7"/>
              </a:rPr>
              <a:t>https://www.weforum.org/agenda/2016/08/this-little-known-skill-will-save-your-job-and-your-company</a:t>
            </a:r>
            <a:endParaRPr lang="pl-PL" sz="1800" dirty="0" smtClean="0"/>
          </a:p>
          <a:p>
            <a:r>
              <a:rPr lang="pl-PL" sz="1800" dirty="0" smtClean="0">
                <a:hlinkClick r:id="rId8"/>
              </a:rPr>
              <a:t>https://www.atkearney.com/gbpc/detail/-/asset_publisher/0cePdOWatojD/content/top-12-global-trends-to-watch-in-2016/10192</a:t>
            </a:r>
            <a:endParaRPr lang="pl-PL" sz="18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Łącznik prosty ze strzałką 16"/>
          <p:cNvCxnSpPr/>
          <p:nvPr/>
        </p:nvCxnSpPr>
        <p:spPr>
          <a:xfrm flipV="1">
            <a:off x="539552" y="1772816"/>
            <a:ext cx="8604448" cy="3528392"/>
          </a:xfrm>
          <a:prstGeom prst="straightConnector1">
            <a:avLst/>
          </a:prstGeom>
          <a:ln w="889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Ewolucja funkcji HR - od operacji do partnerstwa biznesowego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341438"/>
            <a:ext cx="8229600" cy="4525962"/>
          </a:xfrm>
        </p:spPr>
        <p:txBody>
          <a:bodyPr>
            <a:normAutofit/>
          </a:bodyPr>
          <a:lstStyle/>
          <a:p>
            <a:endParaRPr lang="pl-PL" sz="2000" dirty="0" smtClean="0">
              <a:solidFill>
                <a:schemeClr val="bg1"/>
              </a:solidFill>
            </a:endParaRPr>
          </a:p>
          <a:p>
            <a:endParaRPr lang="pl-PL" sz="2000" dirty="0" smtClean="0">
              <a:solidFill>
                <a:schemeClr val="bg1"/>
              </a:solidFill>
            </a:endParaRPr>
          </a:p>
          <a:p>
            <a:pPr lvl="0"/>
            <a:endParaRPr lang="pl-PL" sz="2000" dirty="0" smtClean="0">
              <a:solidFill>
                <a:schemeClr val="bg1"/>
              </a:solidFill>
            </a:endParaRPr>
          </a:p>
          <a:p>
            <a:pPr lvl="0"/>
            <a:endParaRPr lang="pl-PL" sz="2000" dirty="0" smtClean="0">
              <a:solidFill>
                <a:srgbClr val="92D050"/>
              </a:solidFill>
            </a:endParaRPr>
          </a:p>
          <a:p>
            <a:pPr lvl="0">
              <a:buNone/>
            </a:pPr>
            <a:endParaRPr lang="pl-PL" sz="2000" dirty="0" smtClean="0">
              <a:solidFill>
                <a:srgbClr val="92D050"/>
              </a:solidFill>
            </a:endParaRPr>
          </a:p>
          <a:p>
            <a:pPr lvl="0"/>
            <a:endParaRPr lang="pl-PL" sz="2000" dirty="0" smtClean="0">
              <a:solidFill>
                <a:srgbClr val="92D050"/>
              </a:solidFill>
            </a:endParaRPr>
          </a:p>
          <a:p>
            <a:endParaRPr lang="pl-PL" sz="2000" dirty="0" smtClean="0"/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51520" y="3573016"/>
            <a:ext cx="26292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Dział personalny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Kadry &amp; Płace </a:t>
            </a:r>
            <a:endParaRPr lang="pl-PL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3528" y="4797152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Funkcja Biznesowa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3491880" y="4005064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Biznes Partner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588224" y="314096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Integrator Biznesu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6084168" y="6488668"/>
            <a:ext cx="22445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Źródło:  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Bersin by Deloitte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79512" y="5589240"/>
            <a:ext cx="1944216" cy="9144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Systemy wynagrodzeń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2915816" y="1916832"/>
            <a:ext cx="280076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Strategiczny HR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Rekrutacja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Szkolenia &amp; Rozwój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Wynagrodzenia i Benefity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Kultura Organizacyjna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Komunikacja </a:t>
            </a:r>
            <a:endParaRPr lang="pl-PL" i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3131840" y="4509120"/>
            <a:ext cx="2376264" cy="187220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Rekrutacja, ATS,</a:t>
            </a:r>
          </a:p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Portale HR, </a:t>
            </a:r>
          </a:p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Systemy Wynagrodzeń</a:t>
            </a:r>
          </a:p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Zarządzanie rozwojem</a:t>
            </a:r>
          </a:p>
          <a:p>
            <a:pPr algn="ctr"/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5699211" y="1412776"/>
            <a:ext cx="344478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Zarządzanie Talentami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Zarządzenie Kompetencjami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Zarządzanie Efektywnością</a:t>
            </a:r>
          </a:p>
          <a:p>
            <a:r>
              <a:rPr lang="pl-PL" i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Planowanie Sukcesji </a:t>
            </a:r>
          </a:p>
          <a:p>
            <a:endParaRPr lang="pl-PL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6372200" y="3645024"/>
            <a:ext cx="2376264" cy="252028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Zarządzanie efektywnością</a:t>
            </a:r>
          </a:p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Planowanie sukcesji</a:t>
            </a:r>
          </a:p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Zarządzanie kompetencjami</a:t>
            </a:r>
          </a:p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Integracja systemowa</a:t>
            </a:r>
          </a:p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Rozwój przywództwa</a:t>
            </a:r>
          </a:p>
          <a:p>
            <a:pPr algn="ctr"/>
            <a:r>
              <a:rPr lang="pl-PL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Ewolucja funkcji HR – stan obecny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Główne obowiązki liderów HR zgodnie z Globalnym Barometrem HR to:</a:t>
            </a:r>
          </a:p>
          <a:p>
            <a:pPr>
              <a:buNone/>
            </a:pPr>
            <a:endParaRPr lang="pl-PL" sz="20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pl-PL" sz="2000" dirty="0" smtClean="0">
              <a:solidFill>
                <a:schemeClr val="bg1"/>
              </a:solidFill>
            </a:endParaRPr>
          </a:p>
          <a:p>
            <a:pPr lvl="0"/>
            <a:endParaRPr lang="pl-PL" sz="2000" dirty="0" smtClean="0">
              <a:solidFill>
                <a:srgbClr val="92D050"/>
              </a:solidFill>
            </a:endParaRPr>
          </a:p>
          <a:p>
            <a:pPr lvl="0">
              <a:buNone/>
            </a:pPr>
            <a:endParaRPr lang="pl-PL" sz="2000" dirty="0" smtClean="0">
              <a:solidFill>
                <a:srgbClr val="92D050"/>
              </a:solidFill>
            </a:endParaRPr>
          </a:p>
          <a:p>
            <a:pPr lvl="0"/>
            <a:endParaRPr lang="pl-PL" sz="2000" dirty="0" smtClean="0">
              <a:solidFill>
                <a:srgbClr val="92D050"/>
              </a:solidFill>
            </a:endParaRPr>
          </a:p>
          <a:p>
            <a:endParaRPr lang="pl-PL" sz="2000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971600" y="1772816"/>
            <a:ext cx="7920880" cy="468052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  <a:scene3d>
            <a:camera prst="orthographicFront">
              <a:rot lat="600000" lon="12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Pozyskiwanie talentów/rekrutacja 86%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Opracowywanie polityki HR - 83%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Relacje pomiędzy pracownikami - 81%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Szkolenia i rozwój - 79%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Zarządzanie wydajnością - 79%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Zarządzanie talentami - 78%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Wynagrodzenia i benefity - 77%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Retencja pracowników - 75%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Planowanie sukcesji - 68%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Systemy HR - 65%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Kadry i płace - 60% 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Zarządzanie zmianą (outsourcing,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offshoring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itd.) 59% 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Mobilność/planowanie sukcesji 51% </a:t>
            </a:r>
          </a:p>
          <a:p>
            <a:pPr algn="ctr">
              <a:buNone/>
            </a:pPr>
            <a:r>
              <a:rPr lang="pl-PL" dirty="0" smtClean="0">
                <a:latin typeface="Arial" pitchFamily="34" charset="0"/>
                <a:cs typeface="Arial" pitchFamily="34" charset="0"/>
              </a:rPr>
              <a:t>Polityka różnorodności 49% </a:t>
            </a:r>
          </a:p>
          <a:p>
            <a:pPr algn="ctr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Employer branding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/EVP/marketing 49% Inne 8%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Podstawowe determinanty sukcesu organizacji w obecnych czasach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Zaangażowanie.</a:t>
            </a:r>
          </a:p>
          <a:p>
            <a:pPr>
              <a:buNone/>
            </a:pPr>
            <a:endParaRPr lang="pl-PL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Zwinność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organizacyjna (określana jako m. in. przedłożenie: ludzi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interakcji ponad procesy i narzędzia, współpracy z klientem ponad formalne ustalenia, reagowania na zmiany ponad podążanie z planem).</a:t>
            </a:r>
          </a:p>
          <a:p>
            <a:pPr>
              <a:buNone/>
            </a:pPr>
            <a:endParaRPr lang="pl-PL" sz="1800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Innowacyjność</a:t>
            </a:r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pl-PL" sz="2000" dirty="0" smtClean="0"/>
          </a:p>
          <a:p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pl-PL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pl-PL" sz="2000" dirty="0" smtClean="0">
              <a:solidFill>
                <a:schemeClr val="bg1"/>
              </a:solidFill>
            </a:endParaRPr>
          </a:p>
          <a:p>
            <a:pPr lvl="0"/>
            <a:endParaRPr lang="pl-PL" sz="2000" dirty="0" smtClean="0">
              <a:solidFill>
                <a:srgbClr val="92D050"/>
              </a:solidFill>
            </a:endParaRPr>
          </a:p>
          <a:p>
            <a:pPr lvl="0">
              <a:buNone/>
            </a:pPr>
            <a:endParaRPr lang="pl-PL" sz="2000" dirty="0" smtClean="0">
              <a:solidFill>
                <a:srgbClr val="92D050"/>
              </a:solidFill>
            </a:endParaRPr>
          </a:p>
          <a:p>
            <a:pPr lvl="0"/>
            <a:endParaRPr lang="pl-PL" sz="2000" dirty="0" smtClean="0">
              <a:solidFill>
                <a:srgbClr val="92D050"/>
              </a:solidFill>
            </a:endParaRPr>
          </a:p>
          <a:p>
            <a:endParaRPr lang="pl-PL" sz="2000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4555480" y="6021288"/>
            <a:ext cx="4588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Źródło:  CEO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Challenges Survey 2016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Cele współczesnej funkcji HR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www.readytojump.pl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Symbol zastępczy zawartości 7" descr="logo_R2J_business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pic>
        <p:nvPicPr>
          <p:cNvPr id="9" name="Symbol zastępczy zawartości 8" descr="Fotolia_90931660_Subscription_Monthly_XX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77527" y="1600200"/>
            <a:ext cx="6788945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Cele współczesnej funkcji HR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Autofit/>
          </a:bodyPr>
          <a:lstStyle/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Aktywne wsparcie zarządu w realizacji strategii organizacji.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Proponowanie efektywnych kosztowo rozwiązań, które wspierają konkurencyjność organizacji na rynku.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Śledzenie i analiza  trendów mikro / makro ekonomicznych – wyciąganie wniosków  – proponowanie rozwiązań/ zmian  w podległym obszarze.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Identyfikowanie ryzyk  oraz podejmowanie działań, aby im przeciwdziałać lub łagodzić ich skutki.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Mierzenie efektywności – dążenie do ciągłej poprawy.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Korzystanie i zarządzanie wiedzą w organizacji, inicjowanie współpracy między działowej.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Współtworzenie przewagi konkurencyjnej  organizacji poprzez dobór i rozwój  efektywnych zespołów. Wspieranie  pracowników w ich rozwoju.</a:t>
            </a:r>
          </a:p>
          <a:p>
            <a:pPr algn="just"/>
            <a:r>
              <a:rPr lang="pl-PL" sz="1800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Współtworzenie efektywnej  kultury organizacyjnej oraz angażującego środowiska pracy.</a:t>
            </a:r>
          </a:p>
          <a:p>
            <a:endParaRPr lang="pl-PL" sz="2000" dirty="0" smtClean="0">
              <a:solidFill>
                <a:srgbClr val="92D050"/>
              </a:solidFill>
            </a:endParaRPr>
          </a:p>
          <a:p>
            <a:endParaRPr lang="pl-PL" sz="2000" dirty="0" smtClean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Arial Black" pitchFamily="34" charset="0"/>
                <a:cs typeface="Mongolian Baiti" pitchFamily="66" charset="0"/>
              </a:rPr>
              <a:t>www.readytojump.pl</a:t>
            </a:r>
            <a:endParaRPr lang="en-US" b="1" dirty="0">
              <a:solidFill>
                <a:srgbClr val="002060"/>
              </a:solidFill>
              <a:latin typeface="Arial Black" pitchFamily="34" charset="0"/>
              <a:cs typeface="Mongolian Baiti" pitchFamily="66" charset="0"/>
            </a:endParaRPr>
          </a:p>
        </p:txBody>
      </p:sp>
      <p:pic>
        <p:nvPicPr>
          <p:cNvPr id="5" name="Symbol zastępczy zawartości 7" descr="logo_R2J_business_colo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  <a:ea typeface="+mn-ea"/>
                <a:cs typeface="Times New Roman" pitchFamily="18" charset="0"/>
              </a:rPr>
              <a:t>Główne trendy w świecie HR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www.readytojump.pl</a:t>
            </a:r>
            <a:endParaRPr lang="en-US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Symbol zastępczy zawartości 7" descr="logo_R2J_business_col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9592" cy="899592"/>
          </a:xfrm>
          <a:prstGeom prst="rect">
            <a:avLst/>
          </a:prstGeom>
        </p:spPr>
      </p:pic>
      <p:pic>
        <p:nvPicPr>
          <p:cNvPr id="7" name="Symbol zastępczy zawartości 6" descr="Fotolia_96944434_Subscription_Monthly_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3865" y="1600200"/>
            <a:ext cx="7976269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MIAN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5168</TotalTime>
  <Words>1847</Words>
  <Application>Microsoft Office PowerPoint</Application>
  <PresentationFormat>Pokaz na ekranie (4:3)</PresentationFormat>
  <Paragraphs>413</Paragraphs>
  <Slides>37</Slides>
  <Notes>25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ZMIANA</vt:lpstr>
      <vt:lpstr>  Ewolucja roli HR w organizacji.  Gdzie jesteśmy, a gdzie chcielibyśmy być?  </vt:lpstr>
      <vt:lpstr>Agenda</vt:lpstr>
      <vt:lpstr>Ewolucja funkcji HR</vt:lpstr>
      <vt:lpstr>Ewolucja funkcji HR - od operacji do partnerstwa biznesowego</vt:lpstr>
      <vt:lpstr>Ewolucja funkcji HR – stan obecny</vt:lpstr>
      <vt:lpstr>Podstawowe determinanty sukcesu organizacji w obecnych czasach</vt:lpstr>
      <vt:lpstr>Cele współczesnej funkcji HR</vt:lpstr>
      <vt:lpstr>Cele współczesnej funkcji HR</vt:lpstr>
      <vt:lpstr>Główne trendy w świecie HR</vt:lpstr>
      <vt:lpstr>Główne trendy w świecie HR</vt:lpstr>
      <vt:lpstr>Główne trendy w świecie HR</vt:lpstr>
      <vt:lpstr>Zmiany ekonomiczne wpływające na organizacje i rynek pracy</vt:lpstr>
      <vt:lpstr>Główne zmiany ekonomiczne mające wpływ na rynek pracy</vt:lpstr>
      <vt:lpstr>Główne zmiany ekonomiczne mające wpływ na rynek pracy</vt:lpstr>
      <vt:lpstr>Perspektywa zarządów</vt:lpstr>
      <vt:lpstr>Perspektywa zarządów zgodnie  z „CEO Challenges Survey”</vt:lpstr>
      <vt:lpstr>Perspektywa zarządów zgodnie  z „CEO Challenges Survey”</vt:lpstr>
      <vt:lpstr>5 globalnych strategii   proponowanych przez zarząd dla HR</vt:lpstr>
      <vt:lpstr>Wyzwania dla funkcji HR</vt:lpstr>
      <vt:lpstr>Perspektywa globalna </vt:lpstr>
      <vt:lpstr>Perspektywa lokalna</vt:lpstr>
      <vt:lpstr>Priorytety Menedżerów HR</vt:lpstr>
      <vt:lpstr>Priorytety Menedżerów HR</vt:lpstr>
      <vt:lpstr>Oczekiwania zarządów  względem funkcji HR</vt:lpstr>
      <vt:lpstr>Oczekiwania zarządów względem  funkcji HR – perspektywa lokalna</vt:lpstr>
      <vt:lpstr>Oczekiwania zarządów względem  funkcji HR – perspektywa lokalna</vt:lpstr>
      <vt:lpstr>Zmiana w zadaniach HR</vt:lpstr>
      <vt:lpstr>Jakie kompetencje warto rozwijać w funkcji HR?</vt:lpstr>
      <vt:lpstr>Jakie kompetencje warto rozwijać w funkcji HR?</vt:lpstr>
      <vt:lpstr>Jakie kompetencje warto rozwijać w funkcji HR?</vt:lpstr>
      <vt:lpstr>Jakie kompetencje warto rozwijać w funkcji HR?</vt:lpstr>
      <vt:lpstr>Badanie efektywności  działań HR</vt:lpstr>
      <vt:lpstr>Badanie efektywności działań HR</vt:lpstr>
      <vt:lpstr>Badanie efektywności działań HR</vt:lpstr>
      <vt:lpstr>O Ready to Jump</vt:lpstr>
      <vt:lpstr>Źródła</vt:lpstr>
      <vt:lpstr>Źródła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Ewolucja funkcji HR</dc:title>
  <dc:creator>Agnieszka Piątkowska</dc:creator>
  <cp:lastModifiedBy>komp</cp:lastModifiedBy>
  <cp:revision>263</cp:revision>
  <dcterms:created xsi:type="dcterms:W3CDTF">2016-08-16T14:47:44Z</dcterms:created>
  <dcterms:modified xsi:type="dcterms:W3CDTF">2016-10-12T12:45:33Z</dcterms:modified>
</cp:coreProperties>
</file>